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87" r:id="rId3"/>
    <p:sldId id="289" r:id="rId4"/>
    <p:sldId id="288" r:id="rId5"/>
    <p:sldId id="290" r:id="rId6"/>
    <p:sldId id="291" r:id="rId7"/>
    <p:sldId id="257" r:id="rId8"/>
    <p:sldId id="258" r:id="rId9"/>
    <p:sldId id="259" r:id="rId10"/>
    <p:sldId id="260" r:id="rId11"/>
    <p:sldId id="261" r:id="rId12"/>
    <p:sldId id="262" r:id="rId13"/>
    <p:sldId id="286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9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10B02-D4A0-4AE6-880F-556FE176EBE7}" type="datetimeFigureOut">
              <a:rPr lang="en-US" smtClean="0"/>
              <a:t>7/28/2019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E9919-344A-4845-A83A-370D3FC49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8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287F4FE-C88C-46B1-B28E-111268BF534C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ED367-67FA-4896-9012-E84E22D4D404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6957-E79F-4A4E-A4EE-41544989C9CC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25433-DAF6-4941-98AA-939701704627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935B00-20FB-459E-BF01-A1135C657761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7178-3AA4-4C68-A872-5DE491CA72E5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F1AC2-EA6A-45DF-8605-BA0DFD979608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AB2C8-2B60-4A41-8253-BCA37619FD84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7D619-7C3C-449A-9090-6C7DEBE8DA69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AA29E6-1EAB-461C-840C-D6E4A733CE27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8B7B63-CFF8-41BD-8C31-72057484E112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7191D5C-C4E0-4BAA-8D68-75D600085F80}" type="datetime1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28E2C-35AD-43E5-BBE3-2C3523F24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agile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771CB-17A4-4558-A314-4146C718E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Sudeep Lal Bajimaya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CA211-2D0C-4A5A-B5E1-993B098F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DB6AAE-B840-415E-888F-BB51F1D2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5977347"/>
            <a:ext cx="45434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6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5977347"/>
            <a:ext cx="4543425" cy="857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F462D8-37F5-4A4E-82E5-78AC2749D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734" y="471897"/>
            <a:ext cx="80581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5977347"/>
            <a:ext cx="4543425" cy="857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A17481-A097-46A4-B329-3E6AD0CBB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182" y="206025"/>
            <a:ext cx="7924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0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5977347"/>
            <a:ext cx="4543425" cy="857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121862-AD6B-4A95-BA32-7907695A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723" y="373960"/>
            <a:ext cx="71056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02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43A41-07AE-41B2-9AA8-0881DB1E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661" y="2382078"/>
            <a:ext cx="9601200" cy="1485900"/>
          </a:xfrm>
        </p:spPr>
        <p:txBody>
          <a:bodyPr>
            <a:normAutofit/>
          </a:bodyPr>
          <a:lstStyle/>
          <a:p>
            <a:r>
              <a:rPr lang="en-US" sz="6000" b="1" dirty="0"/>
              <a:t>12 Principles of Agile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10E2F-9065-437A-9390-B4143C68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A02E3-A4BA-4670-BC24-12B55C50D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5977347"/>
            <a:ext cx="45434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9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21915D-9B3E-4D55-B983-CCAB0568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1" y="347464"/>
            <a:ext cx="10535599" cy="1485900"/>
          </a:xfrm>
        </p:spPr>
        <p:txBody>
          <a:bodyPr/>
          <a:lstStyle/>
          <a:p>
            <a:pPr algn="just"/>
            <a:r>
              <a:rPr lang="en-US" dirty="0"/>
              <a:t># 1. Customer satisfaction by rapid delivery of useful software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6162261"/>
            <a:ext cx="3563381" cy="672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F220BC-1B14-4D41-8DA1-EE9233AE3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769" y="1832273"/>
            <a:ext cx="6536462" cy="41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21EED-50F2-49F6-8DF9-3540CAD1C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2" y="288234"/>
            <a:ext cx="9601200" cy="1485900"/>
          </a:xfrm>
        </p:spPr>
        <p:txBody>
          <a:bodyPr/>
          <a:lstStyle/>
          <a:p>
            <a:pPr algn="just"/>
            <a:r>
              <a:rPr lang="en-US" dirty="0"/>
              <a:t># 2. Welcome changing requirements, even late in development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6176967"/>
            <a:ext cx="3485441" cy="6576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A1258-4A58-4BE9-BFB2-808B885D0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17" y="1556267"/>
            <a:ext cx="7820765" cy="452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5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3890-D8E1-4995-8112-5F35E72E9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2" y="593035"/>
            <a:ext cx="9717426" cy="1196008"/>
          </a:xfrm>
        </p:spPr>
        <p:txBody>
          <a:bodyPr>
            <a:normAutofit fontScale="90000"/>
          </a:bodyPr>
          <a:lstStyle/>
          <a:p>
            <a:r>
              <a:rPr lang="en-US" dirty="0"/>
              <a:t># 3. Working software is delivered frequently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6173443"/>
            <a:ext cx="3485441" cy="6576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AACD60-FFAC-4959-A96D-1A82B283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1367665"/>
            <a:ext cx="6404288" cy="480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3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814E-6617-471F-873B-08BDAC42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2" y="327991"/>
            <a:ext cx="9601200" cy="1368287"/>
          </a:xfrm>
        </p:spPr>
        <p:txBody>
          <a:bodyPr/>
          <a:lstStyle/>
          <a:p>
            <a:pPr algn="just"/>
            <a:r>
              <a:rPr lang="en-US" dirty="0"/>
              <a:t># 4. Close, daily cooperation between business people and developers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6156963"/>
            <a:ext cx="3591459" cy="677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ADAD0-D58F-4C20-B542-80ED01819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02" y="1550813"/>
            <a:ext cx="5849800" cy="460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BAA0-DFC4-4527-962E-DF230943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420" y="248478"/>
            <a:ext cx="9601200" cy="1485900"/>
          </a:xfrm>
        </p:spPr>
        <p:txBody>
          <a:bodyPr/>
          <a:lstStyle/>
          <a:p>
            <a:r>
              <a:rPr lang="en-US" dirty="0"/>
              <a:t># 5. Projects are built around motivated individuals, who should be trusted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6119457"/>
            <a:ext cx="3790241" cy="7151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5DF241-2560-40A1-886F-C1AB8AD09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056" y="1433922"/>
            <a:ext cx="6549887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4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70413-C840-469D-9F9B-FD8A4FC4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3" y="261731"/>
            <a:ext cx="9601200" cy="14859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# 6. Face-to-face conversation is the              best form of communication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3" y="6134459"/>
            <a:ext cx="3710727" cy="700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602792-EC14-4CA8-B5AF-8A1F4EBD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4" y="1533524"/>
            <a:ext cx="6396161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4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72D6A-B5F9-489D-B4A7-4D2C41B3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9C74F-355A-43AE-907E-D780468F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6281529"/>
            <a:ext cx="2931255" cy="55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923E91-FC1F-41B5-8AB5-0D4720B7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78" y="146218"/>
            <a:ext cx="9090992" cy="604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91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0201-ACD0-429B-A3F4-FDEAE11B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3" y="327991"/>
            <a:ext cx="9601200" cy="1485900"/>
          </a:xfrm>
        </p:spPr>
        <p:txBody>
          <a:bodyPr/>
          <a:lstStyle/>
          <a:p>
            <a:pPr algn="just"/>
            <a:r>
              <a:rPr lang="en-US" dirty="0"/>
              <a:t># 7. Working software is the principal measure of progress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3" y="6202016"/>
            <a:ext cx="3476710" cy="655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C2A223-F89A-47C7-9763-7D10BE42D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916" y="1616765"/>
            <a:ext cx="6145819" cy="43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7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44C6-9F37-44BD-A098-6DE86DCB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2" y="261730"/>
            <a:ext cx="9601200" cy="1485900"/>
          </a:xfrm>
        </p:spPr>
        <p:txBody>
          <a:bodyPr/>
          <a:lstStyle/>
          <a:p>
            <a:pPr algn="just"/>
            <a:r>
              <a:rPr lang="en-US" dirty="0"/>
              <a:t># 8. Sustainable development, able to maintain a constant 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3" y="6184467"/>
            <a:ext cx="3445684" cy="650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1C1C98-1CD3-4D62-AF71-016975E9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22" y="1452972"/>
            <a:ext cx="6589023" cy="47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76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F86D-5EEA-4773-BF00-98E12402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3" y="281186"/>
            <a:ext cx="9601200" cy="1485900"/>
          </a:xfrm>
        </p:spPr>
        <p:txBody>
          <a:bodyPr/>
          <a:lstStyle/>
          <a:p>
            <a:pPr algn="just"/>
            <a:r>
              <a:rPr lang="en-US" dirty="0"/>
              <a:t># 9. Continuous attention to technical excellence and good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3" y="6149009"/>
            <a:ext cx="3633616" cy="685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1399AD-8658-4C17-BD41-5F4150B6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140" y="1497496"/>
            <a:ext cx="6755208" cy="46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61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F775-959D-4035-8B6C-46EF5E9FB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2" y="301486"/>
            <a:ext cx="9601200" cy="1485900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/>
              <a:t># 10. Simplicity—the art of maximizing the amount of work not done—is essential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6094453"/>
            <a:ext cx="3922763" cy="7401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5BC7DD-60EF-4AFD-8855-D0D0C7EF2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86" y="1681162"/>
            <a:ext cx="7885428" cy="42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05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39B3A-5A19-46FE-8B99-D062C7D4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638" y="288234"/>
            <a:ext cx="9601200" cy="1485900"/>
          </a:xfrm>
        </p:spPr>
        <p:txBody>
          <a:bodyPr/>
          <a:lstStyle/>
          <a:p>
            <a:pPr algn="just"/>
            <a:r>
              <a:rPr lang="en-US" dirty="0"/>
              <a:t># 11. Self-organizing teams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3" y="6188765"/>
            <a:ext cx="3422910" cy="6458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7B2D51-9D38-465B-979E-51343B0AC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394" y="940637"/>
            <a:ext cx="7081687" cy="52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8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467F-3B77-4CAB-B802-CA90CF84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2" y="314739"/>
            <a:ext cx="9601200" cy="1485900"/>
          </a:xfrm>
        </p:spPr>
        <p:txBody>
          <a:bodyPr/>
          <a:lstStyle/>
          <a:p>
            <a:pPr algn="just"/>
            <a:r>
              <a:rPr lang="en-US" dirty="0"/>
              <a:t># 12. Regular adaptation to changing circumstance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6122503"/>
            <a:ext cx="3774093" cy="712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F42997-AE1E-49A6-AA23-3B2E9168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155" y="1505778"/>
            <a:ext cx="7079689" cy="46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4E94-6ED9-4598-9F12-D13B9409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aspects of agility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6FE66-16BB-4037-BBC6-256B1910C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ESSENCE </a:t>
            </a:r>
          </a:p>
          <a:p>
            <a:pPr lvl="1"/>
            <a:r>
              <a:rPr lang="en-US" dirty="0"/>
              <a:t>Principles and values</a:t>
            </a:r>
          </a:p>
          <a:p>
            <a:r>
              <a:rPr lang="en-US" dirty="0"/>
              <a:t>DÉCOR</a:t>
            </a:r>
          </a:p>
          <a:p>
            <a:pPr lvl="1"/>
            <a:r>
              <a:rPr lang="en-US" dirty="0"/>
              <a:t>Practices</a:t>
            </a:r>
          </a:p>
          <a:p>
            <a:r>
              <a:rPr lang="en-US" dirty="0"/>
              <a:t>MYTHS </a:t>
            </a:r>
          </a:p>
          <a:p>
            <a:pPr lvl="1"/>
            <a:r>
              <a:rPr lang="en-US" dirty="0"/>
              <a:t>Agile But..</a:t>
            </a:r>
          </a:p>
          <a:p>
            <a:pPr marL="530352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5977347"/>
            <a:ext cx="45434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81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FFA05C-7195-4125-AD62-6E59C5A6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2" y="454927"/>
            <a:ext cx="9601200" cy="851452"/>
          </a:xfrm>
        </p:spPr>
        <p:txBody>
          <a:bodyPr/>
          <a:lstStyle/>
          <a:p>
            <a:r>
              <a:rPr lang="en-US" spc="-50" dirty="0"/>
              <a:t>Common</a:t>
            </a:r>
            <a:r>
              <a:rPr lang="en-US" spc="-114" dirty="0"/>
              <a:t> </a:t>
            </a:r>
            <a:r>
              <a:rPr lang="en-US" spc="-50" dirty="0"/>
              <a:t>Fallacies (Myths)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5977347"/>
            <a:ext cx="4543425" cy="857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10DA1A-3FDA-421D-BD0B-D0E0FA8B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39" y="1524000"/>
            <a:ext cx="10041672" cy="445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90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4713-DF65-4705-8EC2-7680787D6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28" y="346627"/>
            <a:ext cx="9601200" cy="857250"/>
          </a:xfrm>
        </p:spPr>
        <p:txBody>
          <a:bodyPr/>
          <a:lstStyle/>
          <a:p>
            <a:r>
              <a:rPr lang="en-US" dirty="0"/>
              <a:t>Agile frameworks and methodologies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3" y="6188265"/>
            <a:ext cx="3425554" cy="646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78B7E8-0EC1-41E4-8957-0DE7526C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973" y="825941"/>
            <a:ext cx="7944972" cy="56105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4E6412-AD95-4AA3-8311-3A868E755167}"/>
              </a:ext>
            </a:extLst>
          </p:cNvPr>
          <p:cNvSpPr/>
          <p:nvPr/>
        </p:nvSpPr>
        <p:spPr>
          <a:xfrm>
            <a:off x="4982817" y="6228522"/>
            <a:ext cx="7172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Photo Courtesy: http://www.nmerge.com/agile -marketing-lightweight-or-a-fuller-approach</a:t>
            </a:r>
          </a:p>
        </p:txBody>
      </p:sp>
    </p:spTree>
    <p:extLst>
      <p:ext uri="{BB962C8B-B14F-4D97-AF65-F5344CB8AC3E}">
        <p14:creationId xmlns:p14="http://schemas.microsoft.com/office/powerpoint/2010/main" val="3815033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7968-B000-4533-9AE4-E2B23CF9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28" y="281186"/>
            <a:ext cx="9601200" cy="745435"/>
          </a:xfrm>
        </p:spPr>
        <p:txBody>
          <a:bodyPr/>
          <a:lstStyle/>
          <a:p>
            <a:r>
              <a:rPr lang="en-US" dirty="0"/>
              <a:t>Popularity comparison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3" y="6194469"/>
            <a:ext cx="3392676" cy="640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69BA5D-4916-40B2-8510-BCB26892F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59" y="1099719"/>
            <a:ext cx="9737445" cy="46585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3E20A5-C2B3-4054-95FA-DFA8EFC1DFB6}"/>
              </a:ext>
            </a:extLst>
          </p:cNvPr>
          <p:cNvSpPr/>
          <p:nvPr/>
        </p:nvSpPr>
        <p:spPr>
          <a:xfrm>
            <a:off x="5114727" y="6453386"/>
            <a:ext cx="5725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2016 STATE OF SCRUM REPORT – SCRUM ALLIANCE</a:t>
            </a:r>
          </a:p>
        </p:txBody>
      </p:sp>
    </p:spTree>
    <p:extLst>
      <p:ext uri="{BB962C8B-B14F-4D97-AF65-F5344CB8AC3E}">
        <p14:creationId xmlns:p14="http://schemas.microsoft.com/office/powerpoint/2010/main" val="352354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594B-138C-488A-9C87-85FD7B7B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602" y="385971"/>
            <a:ext cx="9601200" cy="1485900"/>
          </a:xfrm>
        </p:spPr>
        <p:txBody>
          <a:bodyPr/>
          <a:lstStyle/>
          <a:p>
            <a:r>
              <a:rPr lang="en-US" dirty="0"/>
              <a:t>Do we recognize this?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A4F7D-D059-4D98-BC30-EFBA3B72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1325D-1004-4F81-91D4-D8DC7322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6281529"/>
            <a:ext cx="2931255" cy="55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BEF0D-48AD-49A2-87CB-1A77D77C8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073" y="1560983"/>
            <a:ext cx="7269853" cy="434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BF0926-D63D-4388-B031-F4F1C08E5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and bibliography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B36C7F-A7F0-451E-A5D5-A6A414B3D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10515600" cy="3581401"/>
          </a:xfrm>
        </p:spPr>
        <p:txBody>
          <a:bodyPr/>
          <a:lstStyle/>
          <a:p>
            <a:r>
              <a:rPr lang="en-US" dirty="0"/>
              <a:t>M. Mizanur Rahman, CSD 2018.</a:t>
            </a:r>
          </a:p>
          <a:p>
            <a:r>
              <a:rPr lang="en-US" dirty="0"/>
              <a:t>E. </a:t>
            </a:r>
            <a:r>
              <a:rPr lang="en-US" dirty="0" err="1"/>
              <a:t>Arisholm</a:t>
            </a:r>
            <a:r>
              <a:rPr lang="en-US" dirty="0"/>
              <a:t>, H. </a:t>
            </a:r>
            <a:r>
              <a:rPr lang="en-US" dirty="0" err="1"/>
              <a:t>Gallis</a:t>
            </a:r>
            <a:r>
              <a:rPr lang="en-US" dirty="0"/>
              <a:t>, T. </a:t>
            </a:r>
            <a:r>
              <a:rPr lang="en-US" dirty="0" err="1"/>
              <a:t>Dybå</a:t>
            </a:r>
            <a:r>
              <a:rPr lang="en-US" dirty="0"/>
              <a:t>, and D. </a:t>
            </a:r>
            <a:r>
              <a:rPr lang="en-US" dirty="0" err="1"/>
              <a:t>Sjøberg</a:t>
            </a:r>
            <a:r>
              <a:rPr lang="en-US" dirty="0"/>
              <a:t>, "Evaluating Pair Programming with Respect to System Complexity and Programmer Expertise," IEEE </a:t>
            </a:r>
            <a:r>
              <a:rPr lang="en-US" dirty="0" err="1"/>
              <a:t>Transacations</a:t>
            </a:r>
            <a:r>
              <a:rPr lang="en-US" dirty="0"/>
              <a:t> in Software Engineering, vol. 33, no. 2, pp. 65-86, February 2007.</a:t>
            </a:r>
          </a:p>
          <a:p>
            <a:r>
              <a:rPr lang="en-US" dirty="0"/>
              <a:t>Cohn, M. (2004) user stories applied: for Agile software development. Person Addison Wesley.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80051-300D-4796-B4A1-56B18B41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D7A27-7C9D-42B2-ACE5-C041D294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47" y="5813258"/>
            <a:ext cx="3392676" cy="6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8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768A-E374-4EA5-9066-B2F8CF21B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8930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highly logical, but ….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5D01A-69B7-4555-98C1-E28867054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/>
          <a:lstStyle/>
          <a:p>
            <a:r>
              <a:rPr lang="en-US" dirty="0"/>
              <a:t>Assumes correct or complete requirements are known at the beginning</a:t>
            </a:r>
          </a:p>
          <a:p>
            <a:r>
              <a:rPr lang="en-US" dirty="0"/>
              <a:t>Change is risky and costly, so new needs often can’t be met </a:t>
            </a:r>
          </a:p>
          <a:p>
            <a:r>
              <a:rPr lang="en-US" dirty="0"/>
              <a:t>Hand-offs between groups require work, and invite disconnects </a:t>
            </a:r>
          </a:p>
          <a:p>
            <a:r>
              <a:rPr lang="en-US" dirty="0"/>
              <a:t>Testing is done towards the end, when defects are a bigger problem</a:t>
            </a:r>
          </a:p>
          <a:p>
            <a:r>
              <a:rPr lang="en-US" dirty="0"/>
              <a:t>No working software until end of the process, so lots of surprises!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FCB25-65D3-410F-A1E8-829CDA9B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C6967F-4FE0-464C-B51B-2BA6DD48B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172200"/>
            <a:ext cx="2931255" cy="5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8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3D9D-4971-4589-9294-28ECBA9A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893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defined process?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8890-E840-41D0-B7CA-0B877B35A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defined process consists four major elements: </a:t>
            </a:r>
          </a:p>
          <a:p>
            <a:r>
              <a:rPr lang="en-US" dirty="0"/>
              <a:t> Steps and decisions — the flowchart. A series of steps and decisions describing the way work is completed. </a:t>
            </a:r>
          </a:p>
          <a:p>
            <a:r>
              <a:rPr lang="en-US" dirty="0"/>
              <a:t> Variability of processing time and flow — the pattern of processing times. </a:t>
            </a:r>
          </a:p>
          <a:p>
            <a:r>
              <a:rPr lang="en-US" dirty="0"/>
              <a:t>Timing and interdependence — when the arrivals happen, when people work, etc. </a:t>
            </a:r>
          </a:p>
          <a:p>
            <a:r>
              <a:rPr lang="en-US" dirty="0"/>
              <a:t> Assignment of resources — how many and where are they assigned.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878E0-719E-4B68-9A10-CFEF26A8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628A3-49B8-4717-B73B-AE950D5D0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172200"/>
            <a:ext cx="2931255" cy="5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C9C9-076E-4038-888C-8936AD92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process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A389E-796E-4EF2-81CA-42064E3D9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/>
          <a:lstStyle/>
          <a:p>
            <a:r>
              <a:rPr lang="en-US" dirty="0"/>
              <a:t>Decisions are made based on observation and experimentation rather than on detailed upfront planning.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415CE-22F4-416C-B1FF-F31B7BB4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ECA90-C80E-4798-AB30-CFA5CBE5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709656"/>
            <a:ext cx="4267200" cy="3028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78156-58F4-4942-B352-38BF23A6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02" y="6121957"/>
            <a:ext cx="3776989" cy="7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2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6454-34C2-41B7-B8DD-405EBE05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agile?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8CFE2-DE79-4557-80CD-BB6D48E37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DC68B-9E0C-44AD-AA0B-F4F67BDC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0E9D3-04C3-4757-9DEA-4320EA48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5977347"/>
            <a:ext cx="45434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4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90A9C-DBE2-4FDF-8BE3-9031A3E98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4CD38-7D41-4BCB-A248-C4FD46D4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02" y="5977347"/>
            <a:ext cx="4543425" cy="85725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F814754E-D09A-4A35-92B6-D324CC8605A2}"/>
              </a:ext>
            </a:extLst>
          </p:cNvPr>
          <p:cNvSpPr/>
          <p:nvPr/>
        </p:nvSpPr>
        <p:spPr>
          <a:xfrm>
            <a:off x="1775460" y="357810"/>
            <a:ext cx="8879288" cy="5805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468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04D8D-1F86-4BAE-8AC1-99EB12CC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08107-88F8-48B4-B636-E12594E6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750" y="417236"/>
            <a:ext cx="8172450" cy="570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12F339-961B-4BF2-8716-1C272BA5F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02" y="5977347"/>
            <a:ext cx="45434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7535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114</TotalTime>
  <Words>472</Words>
  <Application>Microsoft Office PowerPoint</Application>
  <PresentationFormat>Widescreen</PresentationFormat>
  <Paragraphs>78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Calibri</vt:lpstr>
      <vt:lpstr>Franklin Gothic Book</vt:lpstr>
      <vt:lpstr>Crop</vt:lpstr>
      <vt:lpstr>Introduction to agile</vt:lpstr>
      <vt:lpstr>PowerPoint Presentation</vt:lpstr>
      <vt:lpstr>Do we recognize this?</vt:lpstr>
      <vt:lpstr>It’s highly logical, but ….  </vt:lpstr>
      <vt:lpstr>What is a defined process?  </vt:lpstr>
      <vt:lpstr>Empirical process  </vt:lpstr>
      <vt:lpstr>What is agile?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12 Principles of Agile</vt:lpstr>
      <vt:lpstr># 1. Customer satisfaction by rapid delivery of useful software</vt:lpstr>
      <vt:lpstr># 2. Welcome changing requirements, even late in development</vt:lpstr>
      <vt:lpstr># 3. Working software is delivered frequently</vt:lpstr>
      <vt:lpstr># 4. Close, daily cooperation between business people and developers</vt:lpstr>
      <vt:lpstr># 5. Projects are built around motivated individuals, who should be trusted</vt:lpstr>
      <vt:lpstr># 6. Face-to-face conversation is the              best form of communication </vt:lpstr>
      <vt:lpstr># 7. Working software is the principal measure of progress</vt:lpstr>
      <vt:lpstr># 8. Sustainable development, able to maintain a constant pace</vt:lpstr>
      <vt:lpstr># 9. Continuous attention to technical excellence and good design</vt:lpstr>
      <vt:lpstr># 10. Simplicity—the art of maximizing the amount of work not done—is essential</vt:lpstr>
      <vt:lpstr># 11. Self-organizing teams</vt:lpstr>
      <vt:lpstr># 12. Regular adaptation to changing circumstance</vt:lpstr>
      <vt:lpstr>The three aspects of agility</vt:lpstr>
      <vt:lpstr>Common Fallacies (Myths)</vt:lpstr>
      <vt:lpstr>Agile frameworks and methodologies </vt:lpstr>
      <vt:lpstr>Popularity comparison </vt:lpstr>
      <vt:lpstr>Reference and 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agile</dc:title>
  <dc:creator>my</dc:creator>
  <cp:lastModifiedBy>my</cp:lastModifiedBy>
  <cp:revision>14</cp:revision>
  <dcterms:created xsi:type="dcterms:W3CDTF">2019-07-22T05:34:41Z</dcterms:created>
  <dcterms:modified xsi:type="dcterms:W3CDTF">2019-07-28T05:29:25Z</dcterms:modified>
</cp:coreProperties>
</file>